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2.jpeg" ContentType="image/jpeg"/>
  <Override PartName="/ppt/media/image1.jpeg" ContentType="image/jpeg"/>
  <Override PartName="/ppt/media/image3.png" ContentType="image/png"/>
  <Override PartName="/ppt/media/image5.jpeg" ContentType="image/jpeg"/>
  <Override PartName="/ppt/media/image4.jpeg" ContentType="image/jpeg"/>
  <Override PartName="/ppt/media/image6.jpeg" ContentType="image/jpeg"/>
  <Override PartName="/ppt/media/image10.jpeg" ContentType="image/jpeg"/>
  <Override PartName="/ppt/media/image9.gif" ContentType="image/gif"/>
  <Override PartName="/ppt/media/image7.jpeg" ContentType="image/jpeg"/>
  <Override PartName="/ppt/media/image11.jpeg" ContentType="image/jpeg"/>
  <Override PartName="/ppt/media/image8.jpeg" ContentType="image/jpeg"/>
  <Override PartName="/ppt/media/image12.jpe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_rels/slide13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68D939-8448-4276-8A27-938681D11A4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8F90D4FF-6F69-4ECF-B1F0-B8DC2B45D9B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DE9B99C1-32FD-4B58-B332-27F627C0131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AF1744B-7B41-40F1-B6CF-379AF619F87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30CE0D4-80BD-4492-AA9E-4A126C55FC5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CBF84954-4152-4536-8D23-2FF1D889A26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BEAB7802-EEB7-4673-BAB0-865C2FD1442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6F02F3C5-F1FF-465E-9E27-0E2B55289CA6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59F45CD8-C8D7-48D4-844F-C56F4E76592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85FCD0E3-2E0F-47E9-8A5B-56FF49510BA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7CCF8FD5-141A-481A-BD9E-004ACC543F3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B5589FB-DFCA-4C6A-9195-5EE44DB5ED1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15EA79F-958A-4626-A7E5-42D4488294CC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8EB7F9E-9E17-456D-A1F1-C3AC60005997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9439A1A-5CEA-4401-B3C6-29E1B20A807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3BAFAAE-6D54-4F90-99E9-97CC15277F7F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E2D1E6F-0A77-4C00-9A58-8873BF7D9768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9CAD0C2-7198-4B1C-AD3E-C8D1E03D5817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2379975-C6B9-4E19-955B-7D8E62F2BCC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F10AE20-178E-439D-A38A-C821D31BFED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82C0C65-5163-4014-9029-A2AA01D6476C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B63F415-5FF9-4DF5-A622-B7649F10FD2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9.gif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image" Target="../media/image11.jpeg"/><Relationship Id="rId3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761480" y="890640"/>
            <a:ext cx="9143640" cy="1004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1" lang="en-US" sz="6000" spc="-1" strike="noStrike">
                <a:solidFill>
                  <a:schemeClr val="dk1"/>
                </a:solidFill>
                <a:latin typeface="Calibri Light"/>
              </a:rPr>
              <a:t>Naming Ionic Compounds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67" name="Picture 2" descr="A halite crystal, which is a form of sodium chloride"/>
          <p:cNvPicPr/>
          <p:nvPr/>
        </p:nvPicPr>
        <p:blipFill>
          <a:blip r:embed="rId1"/>
          <a:stretch/>
        </p:blipFill>
        <p:spPr>
          <a:xfrm>
            <a:off x="3888720" y="2151360"/>
            <a:ext cx="4671000" cy="3503160"/>
          </a:xfrm>
          <a:prstGeom prst="rect">
            <a:avLst/>
          </a:prstGeom>
          <a:ln w="0">
            <a:noFill/>
          </a:ln>
        </p:spPr>
      </p:pic>
      <p:sp>
        <p:nvSpPr>
          <p:cNvPr id="68" name="TextBox 5"/>
          <p:cNvSpPr/>
          <p:nvPr/>
        </p:nvSpPr>
        <p:spPr>
          <a:xfrm>
            <a:off x="5157720" y="5726880"/>
            <a:ext cx="48164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This one’s named Bob.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5520" y="38772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1" lang="en-US" sz="3200" spc="-1" strike="noStrike">
                <a:solidFill>
                  <a:schemeClr val="dk1"/>
                </a:solidFill>
                <a:latin typeface="Calibri"/>
              </a:rPr>
              <a:t>On the last slide it said that the number of anions should be clear. However, it is not clear to me. What do I do when I’m not sure how many anions there are?</a:t>
            </a:r>
            <a:endParaRPr b="1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6" name=""/>
          <p:cNvSpPr txBox="1"/>
          <p:nvPr/>
        </p:nvSpPr>
        <p:spPr>
          <a:xfrm>
            <a:off x="897120" y="2026800"/>
            <a:ext cx="9969480" cy="43851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Find out where the formula for the ion is written either in the notes or on the periodic table. Seriously, go and look it up. Some examples: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FeCO</a:t>
            </a:r>
            <a:r>
              <a:rPr b="1" lang="en-US" sz="2200" spc="-1" strike="noStrike" baseline="-8000">
                <a:solidFill>
                  <a:srgbClr val="000000"/>
                </a:solidFill>
                <a:latin typeface="Arial"/>
              </a:rPr>
              <a:t>3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 – you can find “CO</a:t>
            </a:r>
            <a:r>
              <a:rPr b="0" lang="en-US" sz="2200" spc="-1" strike="noStrike" baseline="-8000">
                <a:solidFill>
                  <a:srgbClr val="000000"/>
                </a:solidFill>
                <a:latin typeface="Arial"/>
              </a:rPr>
              <a:t>3</a:t>
            </a:r>
            <a:r>
              <a:rPr b="0" lang="en-US" sz="2200" spc="-1" strike="noStrike" baseline="33000">
                <a:solidFill>
                  <a:srgbClr val="000000"/>
                </a:solidFill>
                <a:latin typeface="Arial"/>
              </a:rPr>
              <a:t>2-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” in the table of polyatomic ions. You can not find “CO” anywhere on the periodic table or in the table of polyatomic ions. As a result, the anion is “CO</a:t>
            </a:r>
            <a:r>
              <a:rPr b="0" lang="en-US" sz="2200" spc="-1" strike="noStrike" baseline="-8000">
                <a:solidFill>
                  <a:srgbClr val="000000"/>
                </a:solidFill>
                <a:latin typeface="Arial"/>
              </a:rPr>
              <a:t>3</a:t>
            </a:r>
            <a:r>
              <a:rPr b="0" lang="en-US" sz="2200" spc="-1" strike="noStrike" baseline="33000">
                <a:solidFill>
                  <a:srgbClr val="000000"/>
                </a:solidFill>
                <a:latin typeface="Arial"/>
              </a:rPr>
              <a:t>2-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”, and you have one of them.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CaO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 – you can find “O” on the periodic table. You can not find O</a:t>
            </a:r>
            <a:r>
              <a:rPr b="0" lang="en-US" sz="2200" spc="-1" strike="noStrike" baseline="-8000">
                <a:solidFill>
                  <a:srgbClr val="000000"/>
                </a:solidFill>
                <a:latin typeface="Arial"/>
              </a:rPr>
              <a:t>2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 anywhere in the table of polyatomic ions. As a result, the anion is “O</a:t>
            </a:r>
            <a:r>
              <a:rPr b="0" lang="en-US" sz="2200" spc="-1" strike="noStrike" baseline="33000">
                <a:solidFill>
                  <a:srgbClr val="000000"/>
                </a:solidFill>
                <a:latin typeface="Arial"/>
              </a:rPr>
              <a:t>2-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” and you have two of them.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200" spc="-1" strike="noStrike">
                <a:solidFill>
                  <a:srgbClr val="000000"/>
                </a:solidFill>
                <a:latin typeface="Arial"/>
              </a:rPr>
              <a:t>Pb(OH)</a:t>
            </a:r>
            <a:r>
              <a:rPr b="1" lang="en-US" sz="2200" spc="-1" strike="noStrike" baseline="-8000">
                <a:solidFill>
                  <a:srgbClr val="000000"/>
                </a:solidFill>
                <a:latin typeface="Arial"/>
              </a:rPr>
              <a:t>2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 – you can find “OH” in the table of polyatomic ions. It’s not on the periodic table, so the anion is “OH</a:t>
            </a:r>
            <a:r>
              <a:rPr b="0" lang="en-US" sz="2200" spc="-1" strike="noStrike" baseline="33000">
                <a:solidFill>
                  <a:srgbClr val="000000"/>
                </a:solidFill>
                <a:latin typeface="Arial"/>
              </a:rPr>
              <a:t>-1</a:t>
            </a:r>
            <a:r>
              <a:rPr b="0" lang="en-US" sz="2200" spc="-1" strike="noStrike">
                <a:solidFill>
                  <a:srgbClr val="000000"/>
                </a:solidFill>
                <a:latin typeface="Arial"/>
              </a:rPr>
              <a:t>” and you have two of them.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3:  For our example, Pb(OH)</a:t>
            </a:r>
            <a:r>
              <a:rPr b="1" lang="en-US" sz="4400" spc="-1" strike="noStrike" baseline="-25000">
                <a:solidFill>
                  <a:schemeClr val="dk1"/>
                </a:solidFill>
                <a:latin typeface="Calibri Light"/>
              </a:rPr>
              <a:t>2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8" name="TextBox 7"/>
          <p:cNvSpPr/>
          <p:nvPr/>
        </p:nvSpPr>
        <p:spPr>
          <a:xfrm>
            <a:off x="1523880" y="1981800"/>
            <a:ext cx="28285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Roman numeral =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TextBox 8"/>
          <p:cNvSpPr/>
          <p:nvPr/>
        </p:nvSpPr>
        <p:spPr>
          <a:xfrm>
            <a:off x="2867040" y="1662120"/>
            <a:ext cx="56289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(number of anions)(charge on anion)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number of cations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0" name="Straight Connector 9"/>
          <p:cNvCxnSpPr/>
          <p:nvPr/>
        </p:nvCxnSpPr>
        <p:spPr>
          <a:xfrm>
            <a:off x="3643200" y="1760040"/>
            <a:ext cx="360" cy="84348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111" name="Straight Connector 10"/>
          <p:cNvCxnSpPr/>
          <p:nvPr/>
        </p:nvCxnSpPr>
        <p:spPr>
          <a:xfrm>
            <a:off x="3802680" y="2158920"/>
            <a:ext cx="3758040" cy="36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112" name="Straight Connector 11"/>
          <p:cNvCxnSpPr/>
          <p:nvPr/>
        </p:nvCxnSpPr>
        <p:spPr>
          <a:xfrm>
            <a:off x="7696080" y="1771560"/>
            <a:ext cx="360" cy="84348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sp>
        <p:nvSpPr>
          <p:cNvPr id="113" name="TextBox 19"/>
          <p:cNvSpPr/>
          <p:nvPr/>
        </p:nvSpPr>
        <p:spPr>
          <a:xfrm>
            <a:off x="1523880" y="3336840"/>
            <a:ext cx="28285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Roman numeral =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extBox 20"/>
          <p:cNvSpPr/>
          <p:nvPr/>
        </p:nvSpPr>
        <p:spPr>
          <a:xfrm>
            <a:off x="1763280" y="2996640"/>
            <a:ext cx="56289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(2)(-1)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1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15" name="Straight Connector 21"/>
          <p:cNvCxnSpPr/>
          <p:nvPr/>
        </p:nvCxnSpPr>
        <p:spPr>
          <a:xfrm>
            <a:off x="3643200" y="3115440"/>
            <a:ext cx="360" cy="84312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116" name="Straight Connector 22"/>
          <p:cNvCxnSpPr/>
          <p:nvPr/>
        </p:nvCxnSpPr>
        <p:spPr>
          <a:xfrm>
            <a:off x="3802680" y="3514320"/>
            <a:ext cx="1550520" cy="36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117" name="Straight Connector 23"/>
          <p:cNvCxnSpPr/>
          <p:nvPr/>
        </p:nvCxnSpPr>
        <p:spPr>
          <a:xfrm>
            <a:off x="5581440" y="3082680"/>
            <a:ext cx="360" cy="84348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sp>
        <p:nvSpPr>
          <p:cNvPr id="118" name="TextBox 25"/>
          <p:cNvSpPr/>
          <p:nvPr/>
        </p:nvSpPr>
        <p:spPr>
          <a:xfrm>
            <a:off x="5856120" y="3295800"/>
            <a:ext cx="52801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= 2, which is II in Roman numerals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TextBox 26"/>
          <p:cNvSpPr/>
          <p:nvPr/>
        </p:nvSpPr>
        <p:spPr>
          <a:xfrm>
            <a:off x="928800" y="5000760"/>
            <a:ext cx="663156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Compound name = lead (II) hydroxide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Explosion 2 29"/>
          <p:cNvSpPr/>
          <p:nvPr/>
        </p:nvSpPr>
        <p:spPr>
          <a:xfrm>
            <a:off x="8001000" y="3629160"/>
            <a:ext cx="4028760" cy="3042720"/>
          </a:xfrm>
          <a:prstGeom prst="irregularSeal2">
            <a:avLst/>
          </a:prstGeom>
          <a:solidFill>
            <a:srgbClr val="c00000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1" name="TextBox 30"/>
          <p:cNvSpPr/>
          <p:nvPr/>
        </p:nvSpPr>
        <p:spPr>
          <a:xfrm>
            <a:off x="8915400" y="4718880"/>
            <a:ext cx="19778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1800" spc="-1" strike="noStrike">
                <a:solidFill>
                  <a:schemeClr val="lt1"/>
                </a:solidFill>
                <a:latin typeface="Calibri"/>
              </a:rPr>
              <a:t>Fun fact:  lead (II)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1800" spc="-1" strike="noStrike">
                <a:solidFill>
                  <a:schemeClr val="lt1"/>
                </a:solidFill>
                <a:latin typeface="Calibri"/>
              </a:rPr>
              <a:t>hydroxide has no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1800" spc="-1" strike="noStrike">
                <a:solidFill>
                  <a:schemeClr val="lt1"/>
                </a:solidFill>
                <a:latin typeface="Calibri"/>
              </a:rPr>
              <a:t>common uses!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2" name="Picture 2" descr="Lead"/>
          <p:cNvPicPr/>
          <p:nvPr/>
        </p:nvPicPr>
        <p:blipFill>
          <a:blip r:embed="rId1"/>
          <a:stretch/>
        </p:blipFill>
        <p:spPr>
          <a:xfrm>
            <a:off x="9600120" y="588960"/>
            <a:ext cx="1705680" cy="1990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Let’s do some more examples!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4" name="TextBox 3"/>
          <p:cNvSpPr/>
          <p:nvPr/>
        </p:nvSpPr>
        <p:spPr>
          <a:xfrm>
            <a:off x="1400040" y="1814400"/>
            <a:ext cx="2471400" cy="4663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MgO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MnS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Cr(SO</a:t>
            </a:r>
            <a:r>
              <a:rPr b="0" lang="en-US" sz="44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)</a:t>
            </a:r>
            <a:r>
              <a:rPr b="0" lang="en-US" sz="44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AgNO</a:t>
            </a:r>
            <a:r>
              <a:rPr b="0" lang="en-US" sz="44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K</a:t>
            </a:r>
            <a:r>
              <a:rPr b="0" lang="en-US" sz="44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N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4400" spc="-1" strike="noStrike">
                <a:solidFill>
                  <a:schemeClr val="dk1"/>
                </a:solidFill>
                <a:latin typeface="Calibri"/>
              </a:rPr>
              <a:t>ZnS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5" name="Picture 2" descr="Colloidal Silver Turns You Blue—But Does It Work? | WIRED"/>
          <p:cNvPicPr/>
          <p:nvPr/>
        </p:nvPicPr>
        <p:blipFill>
          <a:blip r:embed="rId1"/>
          <a:stretch/>
        </p:blipFill>
        <p:spPr>
          <a:xfrm>
            <a:off x="6534000" y="1690560"/>
            <a:ext cx="3962160" cy="2971440"/>
          </a:xfrm>
          <a:prstGeom prst="rect">
            <a:avLst/>
          </a:prstGeom>
          <a:ln w="0">
            <a:noFill/>
          </a:ln>
        </p:spPr>
      </p:pic>
      <p:sp>
        <p:nvSpPr>
          <p:cNvPr id="126" name="TextBox 4"/>
          <p:cNvSpPr/>
          <p:nvPr/>
        </p:nvSpPr>
        <p:spPr>
          <a:xfrm>
            <a:off x="6329520" y="4886280"/>
            <a:ext cx="48859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Colloidal silver is thought to be a good antibiotic, so some people drink solutions of it.  This causes them to get argyria, a harmless, irreversible, and  hilarious condition that makes them turn blue.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7" name="Picture 4" descr="Smurfs (comics) | Smurfs Wiki | Fandom"/>
          <p:cNvPicPr/>
          <p:nvPr/>
        </p:nvPicPr>
        <p:blipFill>
          <a:blip r:embed="rId2"/>
          <a:stretch/>
        </p:blipFill>
        <p:spPr>
          <a:xfrm>
            <a:off x="11353680" y="5766120"/>
            <a:ext cx="698040" cy="960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And now let’s do some more examples!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29" name="Picture 2" descr="Woman who turned silver warns of dangers of internet medicines"/>
          <p:cNvPicPr/>
          <p:nvPr/>
        </p:nvPicPr>
        <p:blipFill>
          <a:blip r:embed="rId1"/>
          <a:stretch/>
        </p:blipFill>
        <p:spPr>
          <a:xfrm>
            <a:off x="3174840" y="1690560"/>
            <a:ext cx="5841720" cy="3657240"/>
          </a:xfrm>
          <a:prstGeom prst="rect">
            <a:avLst/>
          </a:prstGeom>
          <a:ln w="0">
            <a:noFill/>
          </a:ln>
        </p:spPr>
      </p:pic>
      <p:sp>
        <p:nvSpPr>
          <p:cNvPr id="130" name="TextBox 3"/>
          <p:cNvSpPr/>
          <p:nvPr/>
        </p:nvSpPr>
        <p:spPr>
          <a:xfrm>
            <a:off x="3129120" y="5472000"/>
            <a:ext cx="59148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This poor woman’s doctor prescribed her colloidal silver nose drops when she was a child.  Needless to say, she’s extremely angry about this.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It’s important that things have names.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1166760" y="1690560"/>
            <a:ext cx="10515240" cy="609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0336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After all, if they don’t have names, what will you call them?  Let’s jump into it!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1" name="Picture 2" descr="hch-shop unusual swords for collectors or as decoration"/>
          <p:cNvPicPr/>
          <p:nvPr/>
        </p:nvPicPr>
        <p:blipFill>
          <a:blip r:embed="rId1"/>
          <a:stretch/>
        </p:blipFill>
        <p:spPr>
          <a:xfrm>
            <a:off x="1378080" y="2682720"/>
            <a:ext cx="3522240" cy="3522240"/>
          </a:xfrm>
          <a:prstGeom prst="rect">
            <a:avLst/>
          </a:prstGeom>
          <a:ln w="0">
            <a:noFill/>
          </a:ln>
        </p:spPr>
      </p:pic>
      <p:sp>
        <p:nvSpPr>
          <p:cNvPr id="72" name="Teardrop 3"/>
          <p:cNvSpPr/>
          <p:nvPr/>
        </p:nvSpPr>
        <p:spPr>
          <a:xfrm>
            <a:off x="6751800" y="2997360"/>
            <a:ext cx="4371480" cy="2599920"/>
          </a:xfrm>
          <a:prstGeom prst="teardrop">
            <a:avLst>
              <a:gd name="adj" fmla="val 10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lt1"/>
                </a:solidFill>
                <a:latin typeface="Calibri"/>
              </a:rPr>
              <a:t>Billy, stay away from that unusual looking thing with the green handles and the little pieces of rope at the end!</a:t>
            </a:r>
            <a:endParaRPr b="0" lang="en-US" sz="1800" spc="-1" strike="noStrike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3" name="Picture 4" descr="excited-kid - Enid Family Martial Arts"/>
          <p:cNvPicPr/>
          <p:nvPr/>
        </p:nvPicPr>
        <p:blipFill>
          <a:blip r:embed="rId2"/>
          <a:stretch/>
        </p:blipFill>
        <p:spPr>
          <a:xfrm>
            <a:off x="3887640" y="3267000"/>
            <a:ext cx="2387880" cy="2060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Writing names of ionic compounds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5" name="TextBox 4"/>
          <p:cNvSpPr/>
          <p:nvPr/>
        </p:nvSpPr>
        <p:spPr>
          <a:xfrm>
            <a:off x="1285920" y="1714680"/>
            <a:ext cx="10067400" cy="393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Here’s a handy stepwise method for doing this.  If you follow these steps, you can’t miss!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Write the “base name” of the compound.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Check to see if you need to add a Roman numeral.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defTabSz="914400">
              <a:lnSpc>
                <a:spcPct val="100000"/>
              </a:lnSpc>
              <a:buClr>
                <a:srgbClr val="000000"/>
              </a:buClr>
              <a:buFont typeface="OpenSymbol"/>
              <a:buAutoNum type="arabicParenR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If you do, figure out what the Roman numeral is and then write it.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These steps are both handy and easy to do, but are almost certainly incomprehensible without more information.  Let’s see how to do it…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Picture 2" descr="Confused Hands Up - Free photo on Pixabay"/>
          <p:cNvPicPr/>
          <p:nvPr/>
        </p:nvPicPr>
        <p:blipFill>
          <a:blip r:embed="rId1"/>
          <a:stretch/>
        </p:blipFill>
        <p:spPr>
          <a:xfrm>
            <a:off x="8763120" y="5349960"/>
            <a:ext cx="3428640" cy="2285640"/>
          </a:xfrm>
          <a:prstGeom prst="rect">
            <a:avLst/>
          </a:prstGeom>
          <a:ln w="0">
            <a:noFill/>
          </a:ln>
        </p:spPr>
      </p:pic>
      <p:sp>
        <p:nvSpPr>
          <p:cNvPr id="77" name="TextBox 5"/>
          <p:cNvSpPr/>
          <p:nvPr/>
        </p:nvSpPr>
        <p:spPr>
          <a:xfrm>
            <a:off x="4543560" y="5684760"/>
            <a:ext cx="39715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This lady has two problems:  She’s not sure how to write formulas and she’s a dead meme.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38080" y="57960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1:  Write the “base name” of the compound</a:t>
            </a:r>
            <a:endParaRPr b="1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838080" y="214164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 base name consists of two words: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 first word is the name of the cation.  It’s just an element name.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 second word is the name of the anion.  This comes from one of two places: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It’s the name of the second element with “-ide” at the end (chloride, oxide, etc)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It’s the name of a polyatomic ion, which contains more than one element.  If this is the case, the name is written for your convenience on the back of the periodic table.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Examples of how to write the base name: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454788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NaF:  sodium fluoride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Pb(OH)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:  lead hydroxide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CaS:  calcium sulfide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:  ammonium nitrate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2" name="Picture 2" descr="Photostimulated Luminescence: Calcium Sulfide in Salt - Green Laser - a  photo on Flickriver"/>
          <p:cNvPicPr/>
          <p:nvPr/>
        </p:nvPicPr>
        <p:blipFill>
          <a:blip r:embed="rId1"/>
          <a:stretch/>
        </p:blipFill>
        <p:spPr>
          <a:xfrm>
            <a:off x="6307200" y="1690560"/>
            <a:ext cx="4736880" cy="3302640"/>
          </a:xfrm>
          <a:prstGeom prst="rect">
            <a:avLst/>
          </a:prstGeom>
          <a:ln w="0">
            <a:noFill/>
          </a:ln>
        </p:spPr>
      </p:pic>
      <p:sp>
        <p:nvSpPr>
          <p:cNvPr id="83" name="TextBox 3"/>
          <p:cNvSpPr/>
          <p:nvPr/>
        </p:nvSpPr>
        <p:spPr>
          <a:xfrm>
            <a:off x="6710400" y="5167440"/>
            <a:ext cx="46429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Calcium sulfide undergoes ”stimulated photoluminescence”, whatever that is.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95160" y="136440"/>
            <a:ext cx="111056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2:  See if you need to add a Roman numeral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981000" y="1692360"/>
            <a:ext cx="3604680" cy="4364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Some cations have more than one possible positive charge.  These include all of the elements except for the metalloids/nonmetals and the other elements outlined in purple below.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6" name="Picture 2" descr="Ionic Bonding. There are three types of chemical bonds, ionic, covalent,  and metallic. The first type of bond we will study is the IONIC BOND. An  ionic. - ppt download"/>
          <p:cNvPicPr/>
          <p:nvPr/>
        </p:nvPicPr>
        <p:blipFill>
          <a:blip r:embed="rId1"/>
          <a:stretch/>
        </p:blipFill>
        <p:spPr>
          <a:xfrm>
            <a:off x="5391000" y="1943280"/>
            <a:ext cx="5819400" cy="436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Step 2:  Using our examples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8" name="Picture 2" descr="Ionic Bonding. There are three types of chemical bonds, ionic, covalent,  and metallic. The first type of bond we will study is the IONIC BOND. An  ionic. - ppt download"/>
          <p:cNvPicPr/>
          <p:nvPr/>
        </p:nvPicPr>
        <p:blipFill>
          <a:blip r:embed="rId1"/>
          <a:stretch/>
        </p:blipFill>
        <p:spPr>
          <a:xfrm>
            <a:off x="5729400" y="1486080"/>
            <a:ext cx="6119280" cy="4589640"/>
          </a:xfrm>
          <a:prstGeom prst="rect">
            <a:avLst/>
          </a:prstGeom>
          <a:ln w="0">
            <a:noFill/>
          </a:ln>
        </p:spPr>
      </p:pic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47668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6763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NaF:  sodium fluoride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Na does not need a Roman numeral!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Pb(OH)</a:t>
            </a:r>
            <a:r>
              <a:rPr b="0" lang="en-US" sz="20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:  lead hydroxide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Lead does need a Roman numeral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CaS:  calcium sulfide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Ca does not need a Roman numeral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NH</a:t>
            </a:r>
            <a:r>
              <a:rPr b="0" lang="en-US" sz="20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NO</a:t>
            </a:r>
            <a:r>
              <a:rPr b="0" lang="en-US" sz="20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:  ammonium nitrate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NH</a:t>
            </a:r>
            <a:r>
              <a:rPr b="0" lang="en-US" sz="20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 does not need a Roman numeral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2 (continued):  Roman numerals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1" name="TextBox 5"/>
          <p:cNvSpPr/>
          <p:nvPr/>
        </p:nvSpPr>
        <p:spPr>
          <a:xfrm>
            <a:off x="838080" y="1800360"/>
            <a:ext cx="4347720" cy="4445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600" spc="-1" strike="noStrike">
                <a:solidFill>
                  <a:schemeClr val="dk1"/>
                </a:solidFill>
                <a:latin typeface="Calibri"/>
              </a:rPr>
              <a:t>If, after checking the periodic table, you decide that you don’t need a Roman numeral, STOP.  IN THIS CASE YOU ARE DONE!  IF YOU CONTINUE, THE ANSWER WILL BE WRONG!  JUST WALK AWAY!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2600" spc="-1" strike="noStrike">
                <a:solidFill>
                  <a:schemeClr val="dk1"/>
                </a:solidFill>
                <a:latin typeface="Calibri"/>
              </a:rPr>
              <a:t>Only if you determine that you need a Roman numeral should you go to step 3.</a:t>
            </a:r>
            <a:endParaRPr b="0" lang="en-US" sz="2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6273720" y="1800360"/>
            <a:ext cx="562896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Of our examples, NaF, Pb(OH)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, CaS, and NH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, 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only Pb(OH)</a:t>
            </a:r>
            <a:r>
              <a:rPr b="1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 needs a Roman numeral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.  For the rest, you have your answer! 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3" name="Picture 2" descr="You Ask, We Answer: How can you get new stop signs put up? | You Ask, We  Answer | wqow.com"/>
          <p:cNvPicPr/>
          <p:nvPr/>
        </p:nvPicPr>
        <p:blipFill>
          <a:blip r:embed="rId1"/>
          <a:stretch/>
        </p:blipFill>
        <p:spPr>
          <a:xfrm>
            <a:off x="6273720" y="3635280"/>
            <a:ext cx="5079600" cy="2857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Step 3:  Determining the Roman numeral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5" name="TextBox 3"/>
          <p:cNvSpPr/>
          <p:nvPr/>
        </p:nvSpPr>
        <p:spPr>
          <a:xfrm>
            <a:off x="1085760" y="1569600"/>
            <a:ext cx="106009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To figure out the Roman numeral needed, use this handy equation: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Box 4"/>
          <p:cNvSpPr/>
          <p:nvPr/>
        </p:nvSpPr>
        <p:spPr>
          <a:xfrm>
            <a:off x="1195560" y="2548800"/>
            <a:ext cx="282852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Roman numeral =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TextBox 5"/>
          <p:cNvSpPr/>
          <p:nvPr/>
        </p:nvSpPr>
        <p:spPr>
          <a:xfrm>
            <a:off x="2538360" y="2229120"/>
            <a:ext cx="562896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(number of anions)(charge on anion)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number of cations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98" name="Straight Connector 9"/>
          <p:cNvCxnSpPr/>
          <p:nvPr/>
        </p:nvCxnSpPr>
        <p:spPr>
          <a:xfrm>
            <a:off x="3314520" y="2327040"/>
            <a:ext cx="360" cy="84348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cxnSp>
        <p:nvCxnSpPr>
          <p:cNvPr id="99" name="Straight Connector 12"/>
          <p:cNvCxnSpPr/>
          <p:nvPr/>
        </p:nvCxnSpPr>
        <p:spPr>
          <a:xfrm>
            <a:off x="3474000" y="2725920"/>
            <a:ext cx="3758040" cy="36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sp>
        <p:nvSpPr>
          <p:cNvPr id="100" name="TextBox 13"/>
          <p:cNvSpPr/>
          <p:nvPr/>
        </p:nvSpPr>
        <p:spPr>
          <a:xfrm>
            <a:off x="623880" y="3902400"/>
            <a:ext cx="11291400" cy="2435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200" spc="-1" strike="noStrike" u="sng">
                <a:solidFill>
                  <a:schemeClr val="dk1"/>
                </a:solidFill>
                <a:uFillTx/>
                <a:latin typeface="Calibri"/>
              </a:rPr>
              <a:t>What does this mean?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en-US" sz="2200" spc="-1" strike="noStrike">
                <a:solidFill>
                  <a:schemeClr val="dk1"/>
                </a:solidFill>
                <a:latin typeface="Calibri"/>
              </a:rPr>
              <a:t>Vertical lines </a:t>
            </a: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refer to the fact that the cation charge is positive (absolute value of calculation)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The </a:t>
            </a:r>
            <a:r>
              <a:rPr b="1" lang="en-US" sz="2200" spc="-1" strike="noStrike">
                <a:solidFill>
                  <a:schemeClr val="dk1"/>
                </a:solidFill>
                <a:latin typeface="Calibri"/>
              </a:rPr>
              <a:t>number of anions </a:t>
            </a: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is usually clear.  However, for polyatomic ions, this is only greater than one if you see parenthesis around it. We’ll see more about this on the next slide...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The </a:t>
            </a:r>
            <a:r>
              <a:rPr b="1" lang="en-US" sz="2200" spc="-1" strike="noStrike">
                <a:solidFill>
                  <a:schemeClr val="dk1"/>
                </a:solidFill>
                <a:latin typeface="Calibri"/>
              </a:rPr>
              <a:t>charge on the anion </a:t>
            </a: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is figured out either by looking at the periodic table (if it’s a single atom) or looking it up on the back of the periodic table (if it’s a polyatomic ion).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The </a:t>
            </a:r>
            <a:r>
              <a:rPr b="1" lang="en-US" sz="2200" spc="-1" strike="noStrike">
                <a:solidFill>
                  <a:schemeClr val="dk1"/>
                </a:solidFill>
                <a:latin typeface="Calibri"/>
              </a:rPr>
              <a:t>number of cations </a:t>
            </a:r>
            <a:r>
              <a:rPr b="0" lang="en-US" sz="2200" spc="-1" strike="noStrike">
                <a:solidFill>
                  <a:schemeClr val="dk1"/>
                </a:solidFill>
                <a:latin typeface="Calibri"/>
              </a:rPr>
              <a:t>is the number to the bottom right of the cation formula.  </a:t>
            </a:r>
            <a:endParaRPr b="0" lang="en-US" sz="22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01" name="Straight Connector 26"/>
          <p:cNvCxnSpPr/>
          <p:nvPr/>
        </p:nvCxnSpPr>
        <p:spPr>
          <a:xfrm>
            <a:off x="7367400" y="2338560"/>
            <a:ext cx="360" cy="843120"/>
          </a:xfrm>
          <a:prstGeom prst="straightConnector1">
            <a:avLst/>
          </a:prstGeom>
          <a:ln>
            <a:solidFill>
              <a:srgbClr val="000000"/>
            </a:solidFill>
          </a:ln>
        </p:spPr>
      </p:cxnSp>
      <p:sp>
        <p:nvSpPr>
          <p:cNvPr id="102" name="TextBox 27"/>
          <p:cNvSpPr/>
          <p:nvPr/>
        </p:nvSpPr>
        <p:spPr>
          <a:xfrm>
            <a:off x="10146600" y="2213280"/>
            <a:ext cx="19141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Roman numerals: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I, II, III, IV, V, VI, VII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Picture 2" descr="Julius Caesar | Biography, Conquests, Facts, &amp; Death | Britannica"/>
          <p:cNvPicPr/>
          <p:nvPr/>
        </p:nvPicPr>
        <p:blipFill>
          <a:blip r:embed="rId1"/>
          <a:stretch/>
        </p:blipFill>
        <p:spPr>
          <a:xfrm>
            <a:off x="8943840" y="2457360"/>
            <a:ext cx="929520" cy="1273320"/>
          </a:xfrm>
          <a:prstGeom prst="rect">
            <a:avLst/>
          </a:prstGeom>
          <a:ln w="0">
            <a:noFill/>
          </a:ln>
        </p:spPr>
      </p:pic>
      <p:cxnSp>
        <p:nvCxnSpPr>
          <p:cNvPr id="104" name="Straight Connector 29"/>
          <p:cNvCxnSpPr/>
          <p:nvPr/>
        </p:nvCxnSpPr>
        <p:spPr>
          <a:xfrm flipV="1">
            <a:off x="9993240" y="2548440"/>
            <a:ext cx="201240" cy="149040"/>
          </a:xfrm>
          <a:prstGeom prst="straightConnector1">
            <a:avLst/>
          </a:prstGeom>
          <a:ln>
            <a:solidFill>
              <a:srgbClr val="4472c4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</TotalTime>
  <Application>LibreOffice/24.2.0.3$MacOSX_X86_64 LibreOffice_project/da48488a73ddd66ea24cf16bbc4f7b9c08e9bea1</Application>
  <AppVersion>15.0000</AppVersion>
  <Words>825</Words>
  <Paragraphs>84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2022-09-28T12:47:55Z</dcterms:created>
  <dc:creator>Ian Guch</dc:creator>
  <dc:description/>
  <dc:language>en-US</dc:language>
  <cp:lastModifiedBy/>
  <dcterms:modified xsi:type="dcterms:W3CDTF">2024-11-12T10:42:27Z</dcterms:modified>
  <cp:revision>7</cp:revision>
  <dc:subject/>
  <dc:title>Naming Ionic Compounds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12</vt:i4>
  </property>
</Properties>
</file>